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99edeb65c54206" /><Relationship Type="http://schemas.openxmlformats.org/officeDocument/2006/relationships/extended-properties" Target="/docProps/app.xml" Id="R72fc463b9c4442fa" /><Relationship Type="http://schemas.openxmlformats.org/officeDocument/2006/relationships/officeDocument" Target="/ppt/presentation.xml" Id="R6d73a287df5b4a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bff13e263f492b"/>
  </p:sldMasterIdLst>
  <p:notesMasterIdLst>
    <p:notesMasterId xmlns:r="http://schemas.openxmlformats.org/officeDocument/2006/relationships" r:id="R1bcde1be3dfa4d82"/>
  </p:notesMasterIdLst>
  <p:sldIdLst>
    <p:sldId xmlns:r="http://schemas.openxmlformats.org/officeDocument/2006/relationships" id="256" r:id="R5853719400284079"/>
    <p:sldId xmlns:r="http://schemas.openxmlformats.org/officeDocument/2006/relationships" id="257" r:id="Rfc9a37518a9044f7"/>
    <p:sldId xmlns:r="http://schemas.openxmlformats.org/officeDocument/2006/relationships" id="258" r:id="Rf146028529334e0c"/>
    <p:sldId xmlns:r="http://schemas.openxmlformats.org/officeDocument/2006/relationships" id="259" r:id="Rbc88dfbef9d644df"/>
    <p:sldId xmlns:r="http://schemas.openxmlformats.org/officeDocument/2006/relationships" id="260" r:id="R7265abb53d3f455e"/>
    <p:sldId xmlns:r="http://schemas.openxmlformats.org/officeDocument/2006/relationships" id="261" r:id="R419c60572f7846dd"/>
    <p:sldId xmlns:r="http://schemas.openxmlformats.org/officeDocument/2006/relationships" id="262" r:id="Raee4df97a4a64a19"/>
    <p:sldId xmlns:r="http://schemas.openxmlformats.org/officeDocument/2006/relationships" id="263" r:id="R6669242c3a9547e2"/>
    <p:sldId xmlns:r="http://schemas.openxmlformats.org/officeDocument/2006/relationships" id="264" r:id="R7f977375283c4b86"/>
    <p:sldId xmlns:r="http://schemas.openxmlformats.org/officeDocument/2006/relationships" id="265" r:id="Rfa0b3eb652fd4c8d"/>
    <p:sldId xmlns:r="http://schemas.openxmlformats.org/officeDocument/2006/relationships" id="266" r:id="Rc9bae21ed6034d58"/>
    <p:sldId xmlns:r="http://schemas.openxmlformats.org/officeDocument/2006/relationships" id="267" r:id="R2a843dbdca224f5f"/>
    <p:sldId xmlns:r="http://schemas.openxmlformats.org/officeDocument/2006/relationships" id="268" r:id="Rb368b0fb338d4cd1"/>
    <p:sldId xmlns:r="http://schemas.openxmlformats.org/officeDocument/2006/relationships" id="269" r:id="R3ad5f708131e43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695be157fe4155" /><Relationship Type="http://schemas.openxmlformats.org/officeDocument/2006/relationships/slideMaster" Target="/ppt/slideMasters/slideMaster1.xml" Id="R6abff13e263f492b" /><Relationship Type="http://schemas.openxmlformats.org/officeDocument/2006/relationships/notesMaster" Target="/ppt/notesMasters/notesMaster1.xml" Id="R1bcde1be3dfa4d82" /><Relationship Type="http://schemas.openxmlformats.org/officeDocument/2006/relationships/presProps" Target="/ppt/presProps.xml" Id="R2ebacbfc4b1740a6" /><Relationship Type="http://schemas.openxmlformats.org/officeDocument/2006/relationships/tableStyles" Target="/ppt/tableStyles.xml" Id="R0a4905129114437d" /><Relationship Type="http://schemas.openxmlformats.org/officeDocument/2006/relationships/slide" Target="/ppt/slides/slide1.xml" Id="R5853719400284079" /><Relationship Type="http://schemas.openxmlformats.org/officeDocument/2006/relationships/slide" Target="/ppt/slides/slide2.xml" Id="Rfc9a37518a9044f7" /><Relationship Type="http://schemas.openxmlformats.org/officeDocument/2006/relationships/slide" Target="/ppt/slides/slide3.xml" Id="Rf146028529334e0c" /><Relationship Type="http://schemas.openxmlformats.org/officeDocument/2006/relationships/slide" Target="/ppt/slides/slide4.xml" Id="Rbc88dfbef9d644df" /><Relationship Type="http://schemas.openxmlformats.org/officeDocument/2006/relationships/slide" Target="/ppt/slides/slide5.xml" Id="R7265abb53d3f455e" /><Relationship Type="http://schemas.openxmlformats.org/officeDocument/2006/relationships/slide" Target="/ppt/slides/slide6.xml" Id="R419c60572f7846dd" /><Relationship Type="http://schemas.openxmlformats.org/officeDocument/2006/relationships/slide" Target="/ppt/slides/slide7.xml" Id="Raee4df97a4a64a19" /><Relationship Type="http://schemas.openxmlformats.org/officeDocument/2006/relationships/slide" Target="/ppt/slides/slide8.xml" Id="R6669242c3a9547e2" /><Relationship Type="http://schemas.openxmlformats.org/officeDocument/2006/relationships/slide" Target="/ppt/slides/slide9.xml" Id="R7f977375283c4b86" /><Relationship Type="http://schemas.openxmlformats.org/officeDocument/2006/relationships/slide" Target="/ppt/slides/slide10.xml" Id="Rfa0b3eb652fd4c8d" /><Relationship Type="http://schemas.openxmlformats.org/officeDocument/2006/relationships/slide" Target="/ppt/slides/slide11.xml" Id="Rc9bae21ed6034d58" /><Relationship Type="http://schemas.openxmlformats.org/officeDocument/2006/relationships/slide" Target="/ppt/slides/slide12.xml" Id="R2a843dbdca224f5f" /><Relationship Type="http://schemas.openxmlformats.org/officeDocument/2006/relationships/slide" Target="/ppt/slides/slide13.xml" Id="Rb368b0fb338d4cd1" /><Relationship Type="http://schemas.openxmlformats.org/officeDocument/2006/relationships/slide" Target="/ppt/slides/slide14.xml" Id="R3ad5f708131e43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84141a672249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68c86132ad4177" /><Relationship Type="http://schemas.openxmlformats.org/officeDocument/2006/relationships/notesMaster" Target="/ppt/notesMasters/notesMaster1.xml" Id="Rbdb0b9b8b77149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e019950b7a4251" /><Relationship Type="http://schemas.openxmlformats.org/officeDocument/2006/relationships/notesMaster" Target="/ppt/notesMasters/notesMaster1.xml" Id="R034fd18bddde45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c1bbcb6cd04560" /><Relationship Type="http://schemas.openxmlformats.org/officeDocument/2006/relationships/notesMaster" Target="/ppt/notesMasters/notesMaster1.xml" Id="R0b7667b666334d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90f87693c04c2b" /><Relationship Type="http://schemas.openxmlformats.org/officeDocument/2006/relationships/notesMaster" Target="/ppt/notesMasters/notesMaster1.xml" Id="Ra46bcd14650545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d19773b3d646bc" /><Relationship Type="http://schemas.openxmlformats.org/officeDocument/2006/relationships/notesMaster" Target="/ppt/notesMasters/notesMaster1.xml" Id="R7086548c041846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87768d503214c90" /><Relationship Type="http://schemas.openxmlformats.org/officeDocument/2006/relationships/notesMaster" Target="/ppt/notesMasters/notesMaster1.xml" Id="Rd4563cf2471f43b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b4643506a64bd5" /><Relationship Type="http://schemas.openxmlformats.org/officeDocument/2006/relationships/notesMaster" Target="/ppt/notesMasters/notesMaster1.xml" Id="R36fa335a7eff47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fc702b316342f9" /><Relationship Type="http://schemas.openxmlformats.org/officeDocument/2006/relationships/notesMaster" Target="/ppt/notesMasters/notesMaster1.xml" Id="R661659bc29954a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9816ad04eb4351" /><Relationship Type="http://schemas.openxmlformats.org/officeDocument/2006/relationships/notesMaster" Target="/ppt/notesMasters/notesMaster1.xml" Id="R8d62842329e648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2d538843744abb" /><Relationship Type="http://schemas.openxmlformats.org/officeDocument/2006/relationships/notesMaster" Target="/ppt/notesMasters/notesMaster1.xml" Id="Rbfcf55d850e349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f71b6faa66642f1" /><Relationship Type="http://schemas.openxmlformats.org/officeDocument/2006/relationships/notesMaster" Target="/ppt/notesMasters/notesMaster1.xml" Id="R1b1a3976273a43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8df04d1cdb4b4d" /><Relationship Type="http://schemas.openxmlformats.org/officeDocument/2006/relationships/notesMaster" Target="/ppt/notesMasters/notesMaster1.xml" Id="Redf290a3c19a4e7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9a38d2cdb894457" /><Relationship Type="http://schemas.openxmlformats.org/officeDocument/2006/relationships/notesMaster" Target="/ppt/notesMasters/notesMaster1.xml" Id="R2ac24a04168642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7a838f583f4307" /><Relationship Type="http://schemas.openxmlformats.org/officeDocument/2006/relationships/notesMaster" Target="/ppt/notesMasters/notesMaster1.xml" Id="Rbbf598f385fa42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/Users/stefanschulz/Documents/Meine Agentur/agentur-cockpit/design/orbit-dashboard-v2-concept.png (interne Konzeptansicht)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/Users/stefanschulz/Documents/Meine Agentur/agentur-cockpit/design/telefonzentrale-desktop-concept.png (interne Konzeptansicht)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/Users/stefanschulz/Documents/Meine Agentur/agentur-cockpit/design/beratungsnavigator-desktop.png und /Users/stefanschulz/Documents/Meine Agentur/agentur-cockpit/design/content-studio-desktop.png (interne Konzeptansichten)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Interne Produktunterlagen und Konzeptansichten des AgenturPilot/Orbit-Projekts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58f3286b7c4b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8bd3bd9d394c4e" /><Relationship Type="http://schemas.openxmlformats.org/officeDocument/2006/relationships/slideLayout" Target="/ppt/slideLayouts/slideLayout1.xml" Id="R9ecf61a1ec9a4b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cf61a1ec9a4b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70ad3dd4a48a7" /><Relationship Type="http://schemas.openxmlformats.org/officeDocument/2006/relationships/notesSlide" Target="/ppt/notesSlides/notesSlide1.xml" Id="R995da2bd75ec4e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d86a079bc4b66" /><Relationship Type="http://schemas.openxmlformats.org/officeDocument/2006/relationships/notesSlide" Target="/ppt/notesSlides/notesSlide2.xml" Id="Rce95231537584b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6956545f94d5a" /><Relationship Type="http://schemas.openxmlformats.org/officeDocument/2006/relationships/notesSlide" Target="/ppt/notesSlides/notesSlide3.xml" Id="R7915978b7f2c48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6a2d4ef3046d1" /><Relationship Type="http://schemas.openxmlformats.org/officeDocument/2006/relationships/notesSlide" Target="/ppt/notesSlides/notesSlide4.xml" Id="R13716195444849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5fc54c4394124" /><Relationship Type="http://schemas.openxmlformats.org/officeDocument/2006/relationships/notesSlide" Target="/ppt/notesSlides/notesSlide5.xml" Id="Rddef606fd3554a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3efd490b145ea" /><Relationship Type="http://schemas.openxmlformats.org/officeDocument/2006/relationships/notesSlide" Target="/ppt/notesSlides/notesSlide6.xml" Id="Rca51c2b69d2c4f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af432de4a8407c" /><Relationship Type="http://schemas.openxmlformats.org/officeDocument/2006/relationships/notesSlide" Target="/ppt/notesSlides/notesSlide7.xml" Id="Ref1120d65d2e42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06c7fe900459b" /><Relationship Type="http://schemas.openxmlformats.org/officeDocument/2006/relationships/notesSlide" Target="/ppt/notesSlides/notesSlide8.xml" Id="R2f4f64ca40da43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ea539989e4c95" /><Relationship Type="http://schemas.openxmlformats.org/officeDocument/2006/relationships/image" Target="/ppt/media/image.png" Id="R8c76044ef833427c" /><Relationship Type="http://schemas.openxmlformats.org/officeDocument/2006/relationships/notesSlide" Target="/ppt/notesSlides/notesSlide9.xml" Id="Rd1cc28ae7adc47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48151369e4a38" /><Relationship Type="http://schemas.openxmlformats.org/officeDocument/2006/relationships/image" Target="/ppt/media/image2.png" Id="Rcad6956418c4494a" /><Relationship Type="http://schemas.openxmlformats.org/officeDocument/2006/relationships/notesSlide" Target="/ppt/notesSlides/notesSlide10.xml" Id="R59022d3644f747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9c9f217b3454c" /><Relationship Type="http://schemas.openxmlformats.org/officeDocument/2006/relationships/image" Target="/ppt/media/image.jpeg" Id="R0d0c30bc81b348c5" /><Relationship Type="http://schemas.openxmlformats.org/officeDocument/2006/relationships/image" Target="/ppt/media/image2.jpeg" Id="R760685f06cf9471d" /><Relationship Type="http://schemas.openxmlformats.org/officeDocument/2006/relationships/notesSlide" Target="/ppt/notesSlides/notesSlide11.xml" Id="R682cb5e8bc1545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a61416bd824908" /><Relationship Type="http://schemas.openxmlformats.org/officeDocument/2006/relationships/notesSlide" Target="/ppt/notesSlides/notesSlide12.xml" Id="R9598fc290fb749d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528f613e14149" /><Relationship Type="http://schemas.openxmlformats.org/officeDocument/2006/relationships/notesSlide" Target="/ppt/notesSlides/notesSlide13.xml" Id="R64374b5d26c847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bfbe9c68342f9" /><Relationship Type="http://schemas.openxmlformats.org/officeDocument/2006/relationships/notesSlide" Target="/ppt/notesSlides/notesSlide14.xml" Id="Rc6dbbaa6a5494a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8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98E53C-9182-43AE-A681-33012253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2001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D0B23-3330-42EC-8A76-4B65A373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200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0283B"/>
                </a:solidFill>
              </a:defRPr>
            </a:pPr>
            <a:r>
              <a:rPr sz="1050" b="1">
                <a:solidFill>
                  <a:srgbClr val="10283B"/>
                </a:solidFill>
              </a:rPr>
              <a:t>ORBIT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09FF97-424B-4FA4-9573-DCBDD1F5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6858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Der digitale Mitarbeiter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für Versicherungsagenturen.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BE7F4-79E3-4A47-9BBA-1C437385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533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7D5DC"/>
                </a:solidFill>
              </a:defRPr>
            </a:pPr>
            <a:r>
              <a:rPr sz="1650" b="0">
                <a:solidFill>
                  <a:srgbClr val="C7D5DC"/>
                </a:solidFill>
              </a:rPr>
              <a:t>Arbeit ordnen. Chancen erkennen.</a:t>
            </a:r>
          </a:p>
          <a:p xmlns:a="http://schemas.openxmlformats.org/drawingml/2006/main">
            <a:pPr algn="l">
              <a:defRPr sz="1650" b="0">
                <a:solidFill>
                  <a:srgbClr val="C7D5DC"/>
                </a:solidFill>
              </a:defRPr>
            </a:pPr>
            <a:r>
              <a:rPr sz="1650" b="0">
                <a:solidFill>
                  <a:srgbClr val="C7D5DC"/>
                </a:solidFill>
              </a:rPr>
              <a:t>Vertrieb konsequent nachhalten.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C6132-695F-40BD-A37A-847F94EF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4648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EC6B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93B453-1C0A-4F30-B6B0-B1486302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FC2CD"/>
                </a:solidFill>
              </a:defRPr>
            </a:pPr>
            <a:r>
              <a:rPr sz="975" b="1">
                <a:solidFill>
                  <a:srgbClr val="AFC2CD"/>
                </a:solidFill>
              </a:rPr>
              <a:t>Produktpräsentation · editierbar · 16:9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F37661-E7AD-4380-8986-0FD71349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876300"/>
            <a:ext cx="2381250" cy="48577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BDCCE-5CBF-49BD-9896-1FBC4F2B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29540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72216-42A0-4645-87C7-23549998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29540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212B"/>
                </a:solidFill>
              </a:defRPr>
            </a:pPr>
            <a:r>
              <a:rPr sz="1125" b="1">
                <a:solidFill>
                  <a:srgbClr val="18212B"/>
                </a:solidFill>
              </a:rPr>
              <a:t>Eingang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B62E7-D6E1-4DA1-B367-F4CF4ACF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6215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F1C314-5DFC-48DD-8A47-755A2F19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96215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212B"/>
                </a:solidFill>
              </a:defRPr>
            </a:pPr>
            <a:r>
              <a:rPr sz="1125" b="1">
                <a:solidFill>
                  <a:srgbClr val="18212B"/>
                </a:solidFill>
              </a:rPr>
              <a:t>Aufgaben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D1F3CF-30B3-4BB6-B6A9-EC5B39D3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2890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B670A-5D38-4B37-AB97-4EBDE7F4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2890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212B"/>
                </a:solidFill>
              </a:defRPr>
            </a:pPr>
            <a:r>
              <a:rPr sz="1125" b="1">
                <a:solidFill>
                  <a:srgbClr val="18212B"/>
                </a:solidFill>
              </a:rPr>
              <a:t>Kontakte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448590-6B1A-4F95-A880-FC613A31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9565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74AF70-52C3-4B3C-A913-B9458FF1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9565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83B"/>
                </a:solidFill>
              </a:defRPr>
            </a:pPr>
            <a:r>
              <a:rPr sz="1125" b="1">
                <a:solidFill>
                  <a:srgbClr val="10283B"/>
                </a:solidFill>
              </a:rPr>
              <a:t>Chancen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7B2C85-D17B-4E24-9BAE-8C828D6F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96240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043F4F-9892-44F1-A852-7095276B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96240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212B"/>
                </a:solidFill>
              </a:defRPr>
            </a:pPr>
            <a:r>
              <a:rPr sz="1125" b="1">
                <a:solidFill>
                  <a:srgbClr val="18212B"/>
                </a:solidFill>
              </a:rPr>
              <a:t>Telefon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319793-F7C9-460A-8B22-147E24F8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629150"/>
            <a:ext cx="16764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9655D-A553-4A7B-893D-3D80E42B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29150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212B"/>
                </a:solidFill>
              </a:defRPr>
            </a:pPr>
            <a:r>
              <a:rPr sz="1125" b="1">
                <a:solidFill>
                  <a:srgbClr val="18212B"/>
                </a:solidFill>
              </a:rPr>
              <a:t>Aktionen</a:t>
            </a:r>
          </a:p>
        </p:txBody>
      </p:sp>
    </p:spTree>
    <p:extLst>
      <p:ext uri="{BB962C8B-B14F-4D97-AF65-F5344CB8AC3E}">
        <p14:creationId xmlns:p14="http://schemas.microsoft.com/office/powerpoint/2010/main" val="7890317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8DA88-87AA-42A2-BE2F-769EF155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AUSGANGSLAGE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A7468-7038-40B3-8A67-66584E7E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Der Agenturalltag ist nicht zu klein. Er ist zu verteilt.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06E9D-357B-496C-A728-95B8400C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8B1261-7BDA-43B6-8D8E-C37E3CB6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5029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B2071-60E2-4E6C-BED8-77098DD2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478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AF2F2-E39A-4478-91CD-2EB53326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907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212B"/>
                </a:solidFill>
              </a:defRPr>
            </a:pPr>
            <a:r>
              <a:rPr sz="1650" b="1">
                <a:solidFill>
                  <a:srgbClr val="18212B"/>
                </a:solidFill>
              </a:rPr>
              <a:t>E-Mails &amp; Uploads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29FD10-BF10-470E-9807-9F72E1BD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6695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Information kommt an, aber selten schon als nächste Aufgabe.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71B06-1914-497E-A8E4-8781B1A8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19250"/>
            <a:ext cx="5029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A55518-3B39-4114-BD48-4A44205E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8478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95E975-32EE-4772-B7AE-38842DC5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7907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212B"/>
                </a:solidFill>
              </a:defRPr>
            </a:pPr>
            <a:r>
              <a:rPr sz="1650" b="1">
                <a:solidFill>
                  <a:srgbClr val="18212B"/>
                </a:solidFill>
              </a:rPr>
              <a:t>Telefon &amp; Rückrufe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35A846-7D6A-49BA-BE1E-FB3BD55C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26695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Gesprächsnotizen verlieren Tempo, sobald der Tag voll wird.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6512FC-7631-44C7-BDC9-EA9A8D19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5029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BB88E-1985-4FF6-A09F-75E593C8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576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F6DE6-3FA7-4119-B7EA-8AB24AE5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6004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212B"/>
                </a:solidFill>
              </a:defRPr>
            </a:pPr>
            <a:r>
              <a:rPr sz="1650" b="1">
                <a:solidFill>
                  <a:srgbClr val="18212B"/>
                </a:solidFill>
              </a:rPr>
              <a:t>Chancen &amp; Bestand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16BD2A-3968-4598-B690-7CAF2309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767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Potenziale existieren, werden aber nicht konsequent sichtbar.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A0501C-EB62-4FF6-9760-688D27BC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29000"/>
            <a:ext cx="5029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BDD2EA-1C08-48D1-A31D-DCEA67EC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576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27E0ED-057E-4657-97D3-0DEC93EB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6004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8212B"/>
                </a:solidFill>
              </a:defRPr>
            </a:pPr>
            <a:r>
              <a:rPr sz="1650" b="1">
                <a:solidFill>
                  <a:srgbClr val="18212B"/>
                </a:solidFill>
              </a:rPr>
              <a:t>Team &amp; Verantwortung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91F3F3-0721-4AF8-87B7-17E224EA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767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Ohne klare Zuständigkeit bleibt Wichtiges zwischen Personen liegen.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AA066-42CB-4F08-977E-5E882809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40856-A2F5-407C-B2C9-967A5437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21357957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5B739B-1FF2-437B-A6A6-8D4D2D5F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PRODUKTIDEE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47D24-599D-45FF-A9F9-B6EC9E28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Orbit verbindet Arbeit, Vertrieb und Steuerung.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2EBB9-8852-422E-B825-2BAD3400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231E9-9DBF-49B7-BBF7-2A66ADAF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333375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24DA6-D7B3-4BA7-A4F9-E00A4EDD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76450"/>
            <a:ext cx="6096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86394-1352-4797-BB34-D4FC1E70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400300"/>
            <a:ext cx="2838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212B"/>
                </a:solidFill>
              </a:defRPr>
            </a:pPr>
            <a:r>
              <a:rPr sz="1200" b="1">
                <a:solidFill>
                  <a:srgbClr val="18212B"/>
                </a:solidFill>
              </a:rPr>
              <a:t>ARBEIT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95EFE-3EF1-411D-83DB-274AA4CA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14650"/>
            <a:ext cx="28384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57E"/>
                </a:solidFill>
              </a:defRPr>
            </a:pPr>
            <a:r>
              <a:rPr sz="1425" b="0">
                <a:solidFill>
                  <a:srgbClr val="66757E"/>
                </a:solidFill>
              </a:rPr>
              <a:t>Eingänge ordnen, Aufgaben zuweisen, Kontakte vollständig halten.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5C8B4-647B-4F32-BDB5-2B73B8B2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0055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77B9D"/>
                </a:solidFill>
              </a:defRPr>
            </a:pPr>
            <a:r>
              <a:rPr sz="2850" b="1">
                <a:solidFill>
                  <a:srgbClr val="477B9D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4EFBC-4E64-49FD-8920-1F40A238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790700"/>
            <a:ext cx="333375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CF311B-B359-4DB0-BF6A-2AC07385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76450"/>
            <a:ext cx="6096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428FC-A22C-4C07-89D6-67757D41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400300"/>
            <a:ext cx="2838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212B"/>
                </a:solidFill>
              </a:defRPr>
            </a:pPr>
            <a:r>
              <a:rPr sz="1200" b="1">
                <a:solidFill>
                  <a:srgbClr val="18212B"/>
                </a:solidFill>
              </a:rPr>
              <a:t>VERTRIEB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CF056-91EC-4BAD-9DA0-D3748FF7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914650"/>
            <a:ext cx="28384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57E"/>
                </a:solidFill>
              </a:defRPr>
            </a:pPr>
            <a:r>
              <a:rPr sz="1425" b="0">
                <a:solidFill>
                  <a:srgbClr val="66757E"/>
                </a:solidFill>
              </a:rPr>
              <a:t>Chancen sichtbar machen, Aktionen vorbereiten, Rückrufe nachhalten.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82313-FC1C-4C84-B715-8317F6A8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40055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6EC6B4"/>
                </a:solidFill>
              </a:defRPr>
            </a:pPr>
            <a:r>
              <a:rPr sz="2850" b="1">
                <a:solidFill>
                  <a:srgbClr val="6EC6B4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E9E8F0-81F4-4D48-AAF7-8AF490DB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90700"/>
            <a:ext cx="333375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02486-96D7-4691-8E13-8746393A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76450"/>
            <a:ext cx="6096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04814-FBF0-42DB-AAE4-97A56982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00300"/>
            <a:ext cx="2838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212B"/>
                </a:solidFill>
              </a:defRPr>
            </a:pPr>
            <a:r>
              <a:rPr sz="1200" b="1">
                <a:solidFill>
                  <a:srgbClr val="18212B"/>
                </a:solidFill>
              </a:rPr>
              <a:t>STEUERUNG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AF4EE-66B4-4F0E-88E6-C4B1A2AA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14650"/>
            <a:ext cx="28384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57E"/>
                </a:solidFill>
              </a:defRPr>
            </a:pPr>
            <a:r>
              <a:rPr sz="1425" b="0">
                <a:solidFill>
                  <a:srgbClr val="66757E"/>
                </a:solidFill>
              </a:rPr>
              <a:t>Planung, Aktivitäten und Ziele in einen verlässlichen Rhythmus bringen.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1050B-5162-465A-8055-EAFEF874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40055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4876A"/>
                </a:solidFill>
              </a:defRPr>
            </a:pPr>
            <a:r>
              <a:rPr sz="2850" b="1">
                <a:solidFill>
                  <a:srgbClr val="E4876A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22EA2-ECD4-44E0-93ED-2D3F4952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0283B"/>
                </a:solidFill>
              </a:defRPr>
            </a:pPr>
            <a:r>
              <a:rPr sz="1575" b="1">
                <a:solidFill>
                  <a:srgbClr val="10283B"/>
                </a:solidFill>
              </a:rPr>
              <a:t>Kein weiterer Ablageort, sondern ein geführter Arbeitsmodus für die Agentur.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EE5A2B-0C8E-4AE2-99CC-E9800B2F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B806D8-73F2-4CFE-94C1-ED26EEAB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9459062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28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7279CA8-757D-4547-9765-0513CFD5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ARBEITSPRINZIP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1B68D3-2A34-443D-901C-BE0CB5B2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Aus einem Eingang wird ein sauberer nächster Schritt.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45F6D-FF61-4203-A968-293FC230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FC2CD"/>
                </a:solidFill>
              </a:defRPr>
            </a:pPr>
            <a:r>
              <a:rPr sz="900" b="1">
                <a:solidFill>
                  <a:srgbClr val="AFC2CD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AEE8A-FA61-46ED-96AB-93F639FF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981200" cy="226695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1EEEF-9C1B-4AB6-9A0A-E5E1FF0F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050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3850C-2027-4FBC-A8AF-5EE42AC5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Eingang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E79E5-264E-40BA-9E27-3538F489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718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7D5DC"/>
                </a:solidFill>
              </a:defRPr>
            </a:pPr>
            <a:r>
              <a:rPr sz="1050" b="0">
                <a:solidFill>
                  <a:srgbClr val="C7D5DC"/>
                </a:solidFill>
              </a:rPr>
              <a:t>Lead, Upload, Telefonat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B6A018-2C13-4AE7-9CB0-8D413D75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914650"/>
            <a:ext cx="36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6EC6B4"/>
                </a:solidFill>
              </a:defRPr>
            </a:pPr>
            <a:r>
              <a:rPr sz="1800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1C28AA-74A3-47E9-AC43-2DC73229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095500"/>
            <a:ext cx="1981200" cy="226695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FA5787-16D3-4A56-815E-277EDD8A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3050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6305B-607C-4718-9BAD-F201C288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Einordnung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1EF10-2637-4D71-976A-2EBDC2FA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3718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7D5DC"/>
                </a:solidFill>
              </a:defRPr>
            </a:pPr>
            <a:r>
              <a:rPr sz="1050" b="0">
                <a:solidFill>
                  <a:srgbClr val="C7D5DC"/>
                </a:solidFill>
              </a:rPr>
              <a:t>Kontakt, Thema, Priorität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1A5D03-E00E-4E50-B207-6A734DA1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914650"/>
            <a:ext cx="36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6EC6B4"/>
                </a:solidFill>
              </a:defRPr>
            </a:pPr>
            <a:r>
              <a:rPr sz="1800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C18D89-EC14-4480-B856-A6982B26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095500"/>
            <a:ext cx="1981200" cy="226695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9CB1ED-0CD8-43C5-A61B-40BB2566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3050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0283B"/>
                </a:solidFill>
              </a:defRPr>
            </a:pPr>
            <a:r>
              <a:rPr sz="975" b="1">
                <a:solidFill>
                  <a:srgbClr val="10283B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5B7D4-DF1E-414D-93C6-0A0FDF77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283B"/>
                </a:solidFill>
              </a:defRPr>
            </a:pPr>
            <a:r>
              <a:rPr sz="1500" b="1">
                <a:solidFill>
                  <a:srgbClr val="10283B"/>
                </a:solidFill>
              </a:rPr>
              <a:t>Aufgabe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579E33-0E65-4CAB-820D-F830E5D7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3718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0283B"/>
                </a:solidFill>
              </a:defRPr>
            </a:pPr>
            <a:r>
              <a:rPr sz="1050" b="0">
                <a:solidFill>
                  <a:srgbClr val="10283B"/>
                </a:solidFill>
              </a:rPr>
              <a:t>Zuständig, fällig, klar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F9CF6-E914-4AFF-83DB-C815EE1B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914650"/>
            <a:ext cx="36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6EC6B4"/>
                </a:solidFill>
              </a:defRPr>
            </a:pPr>
            <a:r>
              <a:rPr sz="1800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1DF82-B272-452F-AAEF-D25CD896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095500"/>
            <a:ext cx="1981200" cy="226695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FA95C-CF19-4295-B7C7-CC0E1A60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050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BC6B65-CF6A-4223-9278-5D5E53FA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Kontakt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28AC8-6E5A-43C4-8EC0-2CA94612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3718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7D5DC"/>
                </a:solidFill>
              </a:defRPr>
            </a:pPr>
            <a:r>
              <a:rPr sz="1050" b="0">
                <a:solidFill>
                  <a:srgbClr val="C7D5DC"/>
                </a:solidFill>
              </a:rPr>
              <a:t>Gespräch und Ergebnis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A62EE4-38C2-49EC-B66F-EA9E99747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914650"/>
            <a:ext cx="36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6EC6B4"/>
                </a:solidFill>
              </a:defRPr>
            </a:pPr>
            <a:r>
              <a:rPr sz="1800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D1FB14-96E6-47C9-A7BA-968D459C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095500"/>
            <a:ext cx="1981200" cy="226695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E4C6FF-3732-4891-8BDB-7F2B8B9F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3050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59070A-E1AA-4F89-B45C-6819A920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Nachhalten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2343CA-6E40-4FD8-8112-7BE9C902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337185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7D5DC"/>
                </a:solidFill>
              </a:defRPr>
            </a:pPr>
            <a:r>
              <a:rPr sz="1050" b="0">
                <a:solidFill>
                  <a:srgbClr val="C7D5DC"/>
                </a:solidFill>
              </a:rPr>
              <a:t>Termin, Unterlage, Chance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5A70C8-B9C3-4E96-997C-0A2E7052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Das Ziel: weniger Suchzeit, weniger Übergabeverlust, mehr Konsequenz im Kundenkontakt.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630924-7921-4CB8-A692-0C0F4667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FC2CD"/>
                </a:solidFill>
              </a:defRPr>
            </a:pPr>
            <a:r>
              <a:rPr sz="750" b="1">
                <a:solidFill>
                  <a:srgbClr val="AFC2CD"/>
                </a:solidFill>
              </a:rPr>
              <a:t>ORBIT · für Versicherungsagenturen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9591C0-1895-437F-9491-79C6DE06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FC2CD"/>
                </a:solidFill>
              </a:defRPr>
            </a:pPr>
            <a:r>
              <a:rPr sz="750" b="0">
                <a:solidFill>
                  <a:srgbClr val="AFC2CD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5720620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20B17CC-28B6-405C-9212-14AD6F4C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BAUSTEINE 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05D4BD-1E8D-41D3-9A8D-62EC0DFC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Das operative Fundament.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CAD55-1AB2-42AD-8CE6-EB8D8944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2A42E-1E92-456D-BBEF-3D5FDEF3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9B73E-31FF-4396-840C-580F4F1C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4AEE5-BB73-4210-808C-67EC27125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638300"/>
            <a:ext cx="436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212B"/>
                </a:solidFill>
              </a:defRPr>
            </a:pPr>
            <a:r>
              <a:rPr sz="1350" b="1">
                <a:solidFill>
                  <a:srgbClr val="18212B"/>
                </a:solidFill>
              </a:rPr>
              <a:t>Eingang &amp; Unterlagen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324C5-A7CC-443B-8394-9118E152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876425"/>
            <a:ext cx="436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757E"/>
                </a:solidFill>
              </a:defRPr>
            </a:pPr>
            <a:r>
              <a:rPr sz="975" b="0">
                <a:solidFill>
                  <a:srgbClr val="66757E"/>
                </a:solidFill>
              </a:rPr>
              <a:t>Website-Anfragen und Dokumente werden zugeordnet und bearbeitbar.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FC3C2-EA0A-460E-81CB-144A8796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25B4D2-82A0-435F-AAAA-DE24C22F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194F6-5A30-49F7-A4BF-D31A8C79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705100"/>
            <a:ext cx="436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212B"/>
                </a:solidFill>
              </a:defRPr>
            </a:pPr>
            <a:r>
              <a:rPr sz="1350" b="1">
                <a:solidFill>
                  <a:srgbClr val="18212B"/>
                </a:solidFill>
              </a:rPr>
              <a:t>Aufgaben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81232A-D199-4692-B1DF-0A0829B9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43225"/>
            <a:ext cx="436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757E"/>
                </a:solidFill>
              </a:defRPr>
            </a:pPr>
            <a:r>
              <a:rPr sz="975" b="0">
                <a:solidFill>
                  <a:srgbClr val="66757E"/>
                </a:solidFill>
              </a:rPr>
              <a:t>Verantwortung, Fälligkeit und Status sind für das Team klar.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05065B-C815-437E-B5E8-1907F73E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006C5-78EF-4DC7-980B-18BA630A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A0010-5308-4ECA-A017-36F1A953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71900"/>
            <a:ext cx="436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212B"/>
                </a:solidFill>
              </a:defRPr>
            </a:pPr>
            <a:r>
              <a:rPr sz="1350" b="1">
                <a:solidFill>
                  <a:srgbClr val="18212B"/>
                </a:solidFill>
              </a:rPr>
              <a:t>Kontakte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03BDF-D4EC-4988-9911-FE783EF1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10025"/>
            <a:ext cx="436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757E"/>
                </a:solidFill>
              </a:defRPr>
            </a:pPr>
            <a:r>
              <a:rPr sz="975" b="0">
                <a:solidFill>
                  <a:srgbClr val="66757E"/>
                </a:solidFill>
              </a:rPr>
              <a:t>Historie, Zuständigkeit und offene Themen bleiben an einer Stelle.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766AF7-0D6C-4E24-8D27-FF69FB9D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1D42C-0E00-4FA4-BCAB-55F4B2B3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B6C584-79B2-4540-8170-5D4D8D68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838700"/>
            <a:ext cx="436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212B"/>
                </a:solidFill>
              </a:defRPr>
            </a:pPr>
            <a:r>
              <a:rPr sz="1350" b="1">
                <a:solidFill>
                  <a:srgbClr val="18212B"/>
                </a:solidFill>
              </a:rPr>
              <a:t>Chancen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E4D921-82D3-4E5E-9DCA-FC34286D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076825"/>
            <a:ext cx="436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757E"/>
                </a:solidFill>
              </a:defRPr>
            </a:pPr>
            <a:r>
              <a:rPr sz="975" b="0">
                <a:solidFill>
                  <a:srgbClr val="66757E"/>
                </a:solidFill>
              </a:rPr>
              <a:t>Beratungs- und Abschlussanlässe werden priorisiert statt vergessen.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AA579-9BA7-4B8F-85C2-B3E9A4AE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676400"/>
            <a:ext cx="48006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D37A76-D621-402B-8B95-1F45AF7FB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038350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Vom Signal zur Aktion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8EB59A-E008-44A5-BF99-419EBFB7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647950"/>
            <a:ext cx="3390900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64ACA3-5A74-4A7A-B03D-652AA86A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479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Website-Lead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63FFF4-25B9-4F35-93EF-0D578B36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133725"/>
            <a:ext cx="3390900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1853ED-EA64-4770-B067-B3A2A94F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133725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Aufgabe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F32DFD-01B4-45E5-A7CA-FEA743B3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619500"/>
            <a:ext cx="3390900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327C8B-89B3-4D76-8E91-71F31E12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61950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Kontakt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A187E3-C5ED-4CFD-9813-A96BDC10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105275"/>
            <a:ext cx="3390900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AC16AA-8FEA-428B-8C66-91A82DF5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105275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83B"/>
                </a:solidFill>
              </a:defRPr>
            </a:pPr>
            <a:r>
              <a:rPr sz="1050" b="1">
                <a:solidFill>
                  <a:srgbClr val="10283B"/>
                </a:solidFill>
              </a:rPr>
              <a:t>Chance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8F70F3-8A29-4139-94EA-76E0F3F9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591050"/>
            <a:ext cx="3390900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FBD819F-E308-4719-98A5-600DD11C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5910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Nachfassen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7BC8AA1-53F7-4B9C-B9D7-E6DFB295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CC5E39A-BE90-49B8-B1BA-F6BC219FA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6632834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DC5615-5FEA-49D8-84B8-5E207961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BAUSTEINE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B24E6-5C11-44C0-B84D-2C1628CA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Kommunikation und Vertrieb mit Struktur.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D4307-C8E6-4D02-9383-09A15DA8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2A3A1-EB77-4102-8DCA-15018F27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029200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495B1-D175-47E4-9731-7552C514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49A21-9274-4F71-9A6F-97FC4071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88595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0283B"/>
                </a:solidFill>
              </a:defRPr>
            </a:pPr>
            <a:r>
              <a:rPr sz="900" b="1">
                <a:solidFill>
                  <a:srgbClr val="10283B"/>
                </a:solidFill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8146AC-3E5F-4DF1-803D-BED508AB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866900"/>
            <a:ext cx="3752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Telefonzentrale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A0DAB-4D54-4502-BE67-128FD642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81250"/>
            <a:ext cx="4419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Anrufe dokumentieren, Rückrufe auslösen, Ergebnisse festhalten.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3C780F-70CA-4516-9685-9742F36D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76400"/>
            <a:ext cx="5029200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0CF26-4B58-4BA1-B639-0002D5D1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9DA1D-D891-4A87-9C96-76DBA43D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88595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0283B"/>
                </a:solidFill>
              </a:defRPr>
            </a:pPr>
            <a:r>
              <a:rPr sz="900" b="1">
                <a:solidFill>
                  <a:srgbClr val="10283B"/>
                </a:solidFill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F586C-25B2-4062-B826-50450139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866900"/>
            <a:ext cx="3752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Externer Telefonservice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FDE3B-B1E7-47D9-8B73-AF08D96D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4419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7D5DC"/>
                </a:solidFill>
              </a:defRPr>
            </a:pPr>
            <a:r>
              <a:rPr sz="1125" b="0">
                <a:solidFill>
                  <a:srgbClr val="C7D5DC"/>
                </a:solidFill>
              </a:rPr>
              <a:t>Freigegebene Listen und Leitfäden kontrolliert an einen Dienstleister geben.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345F58-4ED3-423F-BFBC-2A27D986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5029200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030AB-443F-4C61-B9F7-D8E71AE8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09F21-A4ED-4A5F-9977-14F5A124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4810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0283B"/>
                </a:solidFill>
              </a:defRPr>
            </a:pPr>
            <a:r>
              <a:rPr sz="900" b="1">
                <a:solidFill>
                  <a:srgbClr val="10283B"/>
                </a:solidFill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BAB7D3-0EAF-4851-95E4-9CDEAE28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829050"/>
            <a:ext cx="3752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Aktionen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25F17-39EC-46C9-B7F6-E3B13E97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4419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Zielgruppen, Anlass, Ansprache und Nachfassen als gemeinsame Strecke planen.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F4F5C3-E50F-47E8-B8CB-4ED8155A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38550"/>
            <a:ext cx="5029200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7F8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C701A6-667A-41E3-AA8F-00D45F54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4810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9CEDE2-D84E-4D35-8486-31630CE7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84810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0283B"/>
                </a:solidFill>
              </a:defRPr>
            </a:pPr>
            <a:r>
              <a:rPr sz="900" b="1">
                <a:solidFill>
                  <a:srgbClr val="10283B"/>
                </a:solidFill>
              </a:rPr>
              <a:t>08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3C5F18-3340-416F-B230-D51C9A4E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829050"/>
            <a:ext cx="3752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Analyse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B269A4-9E57-4F60-AD2F-5C231BAB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343400"/>
            <a:ext cx="4419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Bestand, Aktivität und Chancen für Entscheidungen verdichten.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9D1F32-E890-4449-A301-EA64EA42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F84FE5-6F23-48E2-9F8A-1CE30FDE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2052633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F5E613-3898-455A-8D8A-C0611D87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PRAXISBEISPIEL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5CF09-7241-42D4-9CF2-12F0BBAD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Der externe Telefonservice bleibt steuerbar.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F7D33-1908-4063-B554-81E98FDB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8E956-3FC4-4B34-B458-50D2219D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381250" cy="27813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7A27D-C415-4C4A-A925-90B5F750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71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E7993-EC57-474D-A4E8-37752603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Freigeben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924E2-AACD-412B-9CF1-7195141C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813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Nur ausgewählte Kontakte und ein definierter Anlass.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A1FE0-3BF0-42FF-9795-349599CA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0480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6EC6B4"/>
                </a:solidFill>
              </a:defRPr>
            </a:pPr>
            <a:r>
              <a:rPr sz="1725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AA305-3275-478D-B50D-CB7D314C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924050"/>
            <a:ext cx="2381250" cy="27813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4724F-FDFA-4085-8111-0FC1B995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171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5899D1-25E3-4548-92B3-708B93CD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68605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Telefonieren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14D7B-5077-4C97-AA6B-7987A78B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813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Leitfaden, Ziel und erlaubte Ergebnisse sind vorgegeben.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1F09D-D1F7-4970-B6C4-C1419FC4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0480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6EC6B4"/>
                </a:solidFill>
              </a:defRPr>
            </a:pPr>
            <a:r>
              <a:rPr sz="1725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57D37-3AAD-4768-9D8C-98347B23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24050"/>
            <a:ext cx="2381250" cy="27813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81E917-E52D-477C-AF06-B2CA3C01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71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E4F6CD-53C8-48F4-9287-BB0FD733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8605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Zurückspielen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120ABA-90DE-4D2F-BFE1-1C7C76ED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813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Ergebnis, Rückrufwunsch und Notiz landen strukturiert zurück.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2F3FBB-4E5B-4257-AD97-B0A68FDE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480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6EC6B4"/>
                </a:solidFill>
              </a:defRPr>
            </a:pPr>
            <a:r>
              <a:rPr sz="1725" b="1">
                <a:solidFill>
                  <a:srgbClr val="6EC6B4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CFF0D0-62C7-43EF-A897-6EAF6C6A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1924050"/>
            <a:ext cx="2381250" cy="27813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C20BD-901B-4D6F-BB5C-6D0AABF8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717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39237A-8AE6-4D76-878C-1D5EC2B1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8605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Übernehmen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F99007-DFB6-48BD-9314-6DAF4BBB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181350"/>
            <a:ext cx="1924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Das Agenturteam entscheidet über Termin und nächsten Schritt.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A727DB-A887-4753-9E27-0A6205D3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8204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61F8F8-B23C-4B71-BAF6-05C48E2F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83B"/>
                </a:solidFill>
              </a:defRPr>
            </a:pPr>
            <a:r>
              <a:rPr sz="1275" b="1">
                <a:solidFill>
                  <a:srgbClr val="10283B"/>
                </a:solidFill>
              </a:rPr>
              <a:t>Wichtig: keine ungesteuerte Kontaktmaschine, sondern ein freigegebener, nachvollziehbarer Prozess.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691584-FB86-412D-B59E-5AFC3C29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FC9067-D424-44CE-A4DE-8F140AE3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9058848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8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8AFBC8-A712-4F60-83EA-E9E7474A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EC6B4"/>
                </a:solidFill>
              </a:defRPr>
            </a:pPr>
            <a:r>
              <a:rPr sz="975" b="1">
                <a:solidFill>
                  <a:srgbClr val="6EC6B4"/>
                </a:solidFill>
              </a:rPr>
              <a:t>BAUSTEINE III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15FC2-C79C-4319-A118-0B3E26FA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Aus Aktivität wird Führung.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ED329-DDE2-42E3-859B-4B05175B4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FC2CD"/>
                </a:solidFill>
              </a:defRPr>
            </a:pPr>
            <a:r>
              <a:rPr sz="900" b="1">
                <a:solidFill>
                  <a:srgbClr val="AFC2CD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6E122-E8F1-4FAF-8042-9C6DB75D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D9A57-D0C9-4DFF-8AA6-3C322AA1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C6B4"/>
                </a:solidFill>
              </a:defRPr>
            </a:pPr>
            <a:r>
              <a:rPr sz="1050" b="1">
                <a:solidFill>
                  <a:srgbClr val="6EC6B4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8BA66-CDE2-4704-9C22-78FF5280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52400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Planer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64658-C0D4-4E78-A55D-9920DB83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543050"/>
            <a:ext cx="706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7D5DC"/>
                </a:solidFill>
              </a:defRPr>
            </a:pPr>
            <a:r>
              <a:rPr sz="1200" b="0">
                <a:solidFill>
                  <a:srgbClr val="C7D5DC"/>
                </a:solidFill>
              </a:rPr>
              <a:t>Wochenfokus, Termine, Kampagnen und Teamkapazität.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16C95-3B96-46E5-9C65-198D528A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05A5E-6C61-4F46-AAB7-58A16B0F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C6B4"/>
                </a:solidFill>
              </a:defRPr>
            </a:pPr>
            <a:r>
              <a:rPr sz="1050" b="1">
                <a:solidFill>
                  <a:srgbClr val="6EC6B4"/>
                </a:solidFill>
              </a:rPr>
              <a:t>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DFFE5F-6DBF-41F8-B958-360D24F0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51460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Tracking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570EC-B48A-41FA-B9C7-7A0FDA22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33650"/>
            <a:ext cx="706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7D5DC"/>
                </a:solidFill>
              </a:defRPr>
            </a:pPr>
            <a:r>
              <a:rPr sz="1200" b="0">
                <a:solidFill>
                  <a:srgbClr val="C7D5DC"/>
                </a:solidFill>
              </a:rPr>
              <a:t>Kontaktversuche, Ergebnisse und nächste Schritte nachvollziehen.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7BAB6B-B694-4A06-AF09-89592167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BAD08-6EF9-4FDD-AD32-4E4334FE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C6B4"/>
                </a:solidFill>
              </a:defRPr>
            </a:pPr>
            <a:r>
              <a:rPr sz="1050" b="1">
                <a:solidFill>
                  <a:srgbClr val="6EC6B4"/>
                </a:solidFill>
              </a:rPr>
              <a:t>11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93A21-7C62-4749-8EA3-8448C450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50520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Geschäftsplan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B6BD3-2DD5-4803-82DD-BE01793A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524250"/>
            <a:ext cx="706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7D5DC"/>
                </a:solidFill>
              </a:defRPr>
            </a:pPr>
            <a:r>
              <a:rPr sz="1200" b="0">
                <a:solidFill>
                  <a:srgbClr val="C7D5DC"/>
                </a:solidFill>
              </a:rPr>
              <a:t>Ziele in messbare Monats- und Wochenroutinen übersetzen.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1686C-0842-4D46-AF96-2427A7CB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C06223-4F57-4897-A9E8-643850AB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C6B4"/>
                </a:solidFill>
              </a:defRPr>
            </a:pPr>
            <a:r>
              <a:rPr sz="1050" b="1">
                <a:solidFill>
                  <a:srgbClr val="6EC6B4"/>
                </a:solidFill>
              </a:rPr>
              <a:t>12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21075-8055-45A8-A8E3-DAD694A2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49580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Automationen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83F4D-EE9F-4637-A20B-BFBBE379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14850"/>
            <a:ext cx="706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7D5DC"/>
                </a:solidFill>
              </a:defRPr>
            </a:pPr>
            <a:r>
              <a:rPr sz="1200" b="0">
                <a:solidFill>
                  <a:srgbClr val="C7D5DC"/>
                </a:solidFill>
              </a:rPr>
              <a:t>Vorbereitete Auslöser und Nachfassstrecken kontrolliert nutzen.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8204BE-77B1-48CE-BA18-09668D57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AFC2CD"/>
                </a:solidFill>
              </a:defRPr>
            </a:pPr>
            <a:r>
              <a:rPr sz="750" b="1">
                <a:solidFill>
                  <a:srgbClr val="AFC2CD"/>
                </a:solidFill>
              </a:rPr>
              <a:t>ORBIT · für Versicherungsagenturen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A6916-C581-49C4-A585-288F6AF7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FC2CD"/>
                </a:solidFill>
              </a:defRPr>
            </a:pPr>
            <a:r>
              <a:rPr sz="750" b="0">
                <a:solidFill>
                  <a:srgbClr val="AFC2CD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6653330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DFD600-668A-4B05-A4F9-D062659A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PRODUKTANSICHT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80ECFE-59BD-4798-9853-8E99C21F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Heute beginnt nicht mit Suchen, sondern mit Prioritäten.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DDE89D-2CD0-46B4-952A-28067C27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09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6044ef833427c"/>
          <a:srcRect xmlns:a="http://schemas.openxmlformats.org/drawingml/2006/main" l="0" t="8726" r="0" b="87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447800"/>
            <a:ext cx="78105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89081-41D0-49BA-9E3C-B6566D5C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6002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77B9D"/>
                </a:solidFill>
              </a:defRPr>
            </a:pPr>
            <a:r>
              <a:rPr sz="900" b="1">
                <a:solidFill>
                  <a:srgbClr val="477B9D"/>
                </a:solidFill>
              </a:rPr>
              <a:t>DASHBOARD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7E82D-121A-4077-A8E2-2B1E88134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9812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Ein Blick reicht für: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D4DBD-67E2-4A6D-89F9-7A869EF8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495550"/>
            <a:ext cx="2190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E0CDA4-D998-44ED-A184-F9105D2E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495550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212B"/>
                </a:solidFill>
              </a:defRPr>
            </a:pPr>
            <a:r>
              <a:rPr sz="1050" b="0">
                <a:solidFill>
                  <a:srgbClr val="18212B"/>
                </a:solidFill>
              </a:rPr>
              <a:t>offene Aufgaben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67897E-BACD-4761-8F0F-4E1453E3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019425"/>
            <a:ext cx="2190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74E6B-2E6A-44CB-B7EF-B504183A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01942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212B"/>
                </a:solidFill>
              </a:defRPr>
            </a:pPr>
            <a:r>
              <a:rPr sz="1050" b="0">
                <a:solidFill>
                  <a:srgbClr val="18212B"/>
                </a:solidFill>
              </a:rPr>
              <a:t>neue Eingänge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97044-2E01-4C68-8D57-925353B3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543300"/>
            <a:ext cx="2190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317BC6-26BF-4AF2-9663-12041BF5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543300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212B"/>
                </a:solidFill>
              </a:defRPr>
            </a:pPr>
            <a:r>
              <a:rPr sz="1050" b="1">
                <a:solidFill>
                  <a:srgbClr val="18212B"/>
                </a:solidFill>
              </a:rPr>
              <a:t>fällige Rückrufe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92FE2-5CE1-42CD-9534-7BF38303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067175"/>
            <a:ext cx="2190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A142D-508F-464B-ADAE-3732D477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0671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212B"/>
                </a:solidFill>
              </a:defRPr>
            </a:pPr>
            <a:r>
              <a:rPr sz="1050" b="0">
                <a:solidFill>
                  <a:srgbClr val="18212B"/>
                </a:solidFill>
              </a:rPr>
              <a:t>aktive Chancen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D24EB6-3969-42DF-AB7B-54869728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591050"/>
            <a:ext cx="2190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0157E-BA57-42CB-8F33-65E1EAA2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591050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212B"/>
                </a:solidFill>
              </a:defRPr>
            </a:pPr>
            <a:r>
              <a:rPr sz="1050" b="0">
                <a:solidFill>
                  <a:srgbClr val="18212B"/>
                </a:solidFill>
              </a:rPr>
              <a:t>Team-Fokus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ABF312-F349-4259-B658-C193CA56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3911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57E"/>
                </a:solidFill>
              </a:defRPr>
            </a:pPr>
            <a:r>
              <a:rPr sz="825" b="0">
                <a:solidFill>
                  <a:srgbClr val="66757E"/>
                </a:solidFill>
              </a:rPr>
              <a:t>Konzeptansicht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841BD-E1BF-45F2-99C4-FD47B946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EB3C5-158A-457C-A7DD-CEA56F25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8203432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451EF-968D-4B9D-95A1-9A460687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PRODUKTANSICHT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E0D9B-CCA7-4B2D-810B-45610E18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Telefonate werden Teil des Prozesses, nicht Teil des Gedächtnisses.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27128-79DE-4145-A8CA-5EE95FAF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10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6956418c4494a"/>
          <a:srcRect xmlns:a="http://schemas.openxmlformats.org/drawingml/2006/main" l="0" t="3062" r="0" b="30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91050" y="1409700"/>
            <a:ext cx="6915150" cy="4514850"/>
          </a:xfrm>
          <a:prstGeom xmlns:a="http://schemas.openxmlformats.org/drawingml/2006/main" prst="roundRect">
            <a:avLst>
              <a:gd name="adj" fmla="val 2532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70510-D1D5-40DE-9E22-F140D554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77B9D"/>
                </a:solidFill>
              </a:defRPr>
            </a:pPr>
            <a:r>
              <a:rPr sz="900" b="1">
                <a:solidFill>
                  <a:srgbClr val="477B9D"/>
                </a:solidFill>
              </a:rPr>
              <a:t>TELEFONZENTRALE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856AF-CB43-45D4-B92E-38A6E528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33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8212B"/>
                </a:solidFill>
              </a:defRPr>
            </a:pPr>
            <a:r>
              <a:rPr sz="2100" b="1">
                <a:solidFill>
                  <a:srgbClr val="18212B"/>
                </a:solidFill>
              </a:rPr>
              <a:t>Gespräch erfassen.</a:t>
            </a:r>
          </a:p>
          <a:p xmlns:a="http://schemas.openxmlformats.org/drawingml/2006/main">
            <a:pPr algn="l">
              <a:defRPr sz="2100" b="1">
                <a:solidFill>
                  <a:srgbClr val="18212B"/>
                </a:solidFill>
              </a:defRPr>
            </a:pPr>
            <a:r>
              <a:rPr sz="2100" b="1">
                <a:solidFill>
                  <a:srgbClr val="18212B"/>
                </a:solidFill>
              </a:rPr>
              <a:t>Ergebnis sichern.</a:t>
            </a:r>
          </a:p>
          <a:p xmlns:a="http://schemas.openxmlformats.org/drawingml/2006/main">
            <a:pPr algn="l">
              <a:defRPr sz="2100" b="1">
                <a:solidFill>
                  <a:srgbClr val="18212B"/>
                </a:solidFill>
              </a:defRPr>
            </a:pPr>
            <a:r>
              <a:rPr sz="2100" b="1">
                <a:solidFill>
                  <a:srgbClr val="18212B"/>
                </a:solidFill>
              </a:rPr>
              <a:t>Rückruf auslösen.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D30370-C4D0-4A99-ACDA-0A814E92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3238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57E"/>
                </a:solidFill>
              </a:defRPr>
            </a:pPr>
            <a:r>
              <a:rPr sz="1275" b="0">
                <a:solidFill>
                  <a:srgbClr val="66757E"/>
                </a:solidFill>
              </a:rPr>
              <a:t>Jede Notiz bleibt beim Kontakt. Jeder Rückruf erhält Verantwortung und Fälligkeit.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521745-BB84-4469-9F7D-FF850A9B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13335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B7BA6-1672-4318-B96D-F373F233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0283B"/>
                </a:solidFill>
              </a:defRPr>
            </a:pPr>
            <a:r>
              <a:rPr sz="900" b="1">
                <a:solidFill>
                  <a:srgbClr val="10283B"/>
                </a:solidFill>
              </a:rPr>
              <a:t>Konzeptansicht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BADACD-865A-4B01-937B-21D49EC9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7B398E-6788-4088-902D-24285015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6144785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95230-C820-4E31-A0BE-3DB24ADA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ERWEITERUNGEN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01573B-2DA8-4F92-8982-72DEAC4B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Beratung und Content werden zu wiederholbaren Abläufen.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5B96B-6AD1-41DF-B2B3-8F65D529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11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c30bc81b348c5"/>
          <a:srcRect xmlns:a="http://schemas.openxmlformats.org/drawingml/2006/main" l="0" t="21026" r="0" b="210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543050"/>
            <a:ext cx="5048250" cy="3028950"/>
          </a:xfrm>
          <a:prstGeom xmlns:a="http://schemas.openxmlformats.org/drawingml/2006/main" prst="roundRect">
            <a:avLst>
              <a:gd name="adj" fmla="val 3774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685f06cf9471d"/>
          <a:srcRect xmlns:a="http://schemas.openxmlformats.org/drawingml/2006/main" l="0" t="6972" r="0" b="69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57950" y="1543050"/>
            <a:ext cx="5048250" cy="3028950"/>
          </a:xfrm>
          <a:prstGeom xmlns:a="http://schemas.openxmlformats.org/drawingml/2006/main" prst="roundRect">
            <a:avLst>
              <a:gd name="adj" fmla="val 3774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3EEFC3-001B-410F-96D9-B7125A4C4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Beratungsnavigator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CDE2D-7F18-414D-A796-3AA14390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Branchenspezifische Fragen führen zu dokumentierten Chancen.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463904-7EBE-4EF1-AD0F-FD87E698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81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212B"/>
                </a:solidFill>
              </a:defRPr>
            </a:pPr>
            <a:r>
              <a:rPr sz="1500" b="1">
                <a:solidFill>
                  <a:srgbClr val="18212B"/>
                </a:solidFill>
              </a:rPr>
              <a:t>Content-Studio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3AC440-7F8D-4302-A1C4-0419D5B7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124450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Themen, Entwürfe und Freigaben in einer gemeinsamen Routine.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FAB72F-BE6A-4F2B-8720-E805AE84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FEBA60-6559-482F-9F93-AE6A30706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1584746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D2945A-E1E7-4045-94EE-1AE3FD26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ANWENDUNG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03715-090E-4C84-B197-BB4424FD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Ein Arbeitstag mit Orbit.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563D0F-472B-4F6D-9DD1-E0DA2DDB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E933D-D296-4FAA-8CE2-80DAAC00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90700"/>
            <a:ext cx="0" cy="3619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EC6B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12564-6E0A-4A6A-A9DE-7FBB6810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6573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DB7D4-46A6-4962-B844-CE74F054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6573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865FC-C630-4AF3-980A-43CD1DCC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64782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08:30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B76001-A1FB-4AA8-A119-CD781949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6002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8212B"/>
                </a:solidFill>
              </a:defRPr>
            </a:pPr>
            <a:r>
              <a:rPr sz="1575" b="1">
                <a:solidFill>
                  <a:srgbClr val="18212B"/>
                </a:solidFill>
              </a:rPr>
              <a:t>Priorisieren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1F3905-EECD-41C8-A50C-915188B0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6192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Eingänge, Aufgaben und Rückrufe sortieren.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C70014-54CC-4E8B-AF56-E69764B4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860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FD5A1-2723-45BB-B1AC-1F2D708A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860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05135-4750-4720-98AD-2231278C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67652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10:00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1D2C6E-0A37-450E-81F0-37F39C36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628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8212B"/>
                </a:solidFill>
              </a:defRPr>
            </a:pPr>
            <a:r>
              <a:rPr sz="1575" b="1">
                <a:solidFill>
                  <a:srgbClr val="18212B"/>
                </a:solidFill>
              </a:rPr>
              <a:t>Beraten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70F7B-7F35-4079-B8BA-39EC052A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Kontakt öffnen, Anlass verstehen, Ergebnis dokumentieren.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031176-8F88-4BEA-B00F-AE30D930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147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04B230-FBAA-478C-92AF-34CE68B4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147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F18864-057B-4892-AD94-313BCF95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70522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13:30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43CF3-19A5-4429-BA7C-587DF80B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6576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8212B"/>
                </a:solidFill>
              </a:defRPr>
            </a:pPr>
            <a:r>
              <a:rPr sz="1575" b="1">
                <a:solidFill>
                  <a:srgbClr val="18212B"/>
                </a:solidFill>
              </a:rPr>
              <a:t>Nachhalten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4FDA94-24B3-449D-BE5C-811C0DB8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766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Unterlagen, Terminwünsche und Chancen weiterführen.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10AFCB-75C3-4F28-9DBA-49E2F2AE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7434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028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A422B2-E071-47BE-A2E9-7C5038AD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7434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043B2F-C880-430B-A062-BEF032B1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73392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7B9D"/>
                </a:solidFill>
              </a:defRPr>
            </a:pPr>
            <a:r>
              <a:rPr sz="1050" b="1">
                <a:solidFill>
                  <a:srgbClr val="477B9D"/>
                </a:solidFill>
              </a:rPr>
              <a:t>16:00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06F3E7-B867-465F-B2BE-84A3E1DA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686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8212B"/>
                </a:solidFill>
              </a:defRPr>
            </a:pPr>
            <a:r>
              <a:rPr sz="1575" b="1">
                <a:solidFill>
                  <a:srgbClr val="18212B"/>
                </a:solidFill>
              </a:rPr>
              <a:t>Steuern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6174D4-B231-4DDC-A080-BFDF3C7F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053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57E"/>
                </a:solidFill>
              </a:defRPr>
            </a:pPr>
            <a:r>
              <a:rPr sz="1200" b="0">
                <a:solidFill>
                  <a:srgbClr val="66757E"/>
                </a:solidFill>
              </a:rPr>
              <a:t>Teamstatus, Aktivität und morgigen Fokus prüfen.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14C305-ECF0-4B20-8EA3-FB8A34AA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2E7B72-4DB3-4B41-8372-CA8A67C6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7396444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7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7DD1FEC-AED2-42C7-A2FD-CF4E1888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77B9D"/>
                </a:solidFill>
              </a:defRPr>
            </a:pPr>
            <a:r>
              <a:rPr sz="975" b="1">
                <a:solidFill>
                  <a:srgbClr val="477B9D"/>
                </a:solidFill>
              </a:rPr>
              <a:t>TRANSPARENZ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74E3D-0531-4E09-AC9C-EF2DD612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8212B"/>
                </a:solidFill>
              </a:defRPr>
            </a:pPr>
            <a:r>
              <a:rPr sz="2850" b="1">
                <a:solidFill>
                  <a:srgbClr val="18212B"/>
                </a:solidFill>
              </a:rPr>
              <a:t>Was Orbit kann und wohin es sich entwickelt.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77E97-B095-45CB-9541-594D99CC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40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757E"/>
                </a:solidFill>
              </a:defRPr>
            </a:pPr>
            <a:r>
              <a:rPr sz="900" b="1">
                <a:solidFill>
                  <a:srgbClr val="66757E"/>
                </a:solidFill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18C98-EE2E-4806-9377-8BBC0E2E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3333750" cy="36957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A4C4D-C72E-40CA-AEC2-9C0B99C3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F5D81-F154-4808-8603-AE0565D5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38350"/>
            <a:ext cx="278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212B"/>
                </a:solidFill>
              </a:defRPr>
            </a:pPr>
            <a:r>
              <a:rPr sz="1050" b="1">
                <a:solidFill>
                  <a:srgbClr val="18212B"/>
                </a:solidFill>
              </a:rPr>
              <a:t>VERFÜGBAR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8C22FB-48DF-4C90-BB46-6695CFB8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84BB3-42CF-4F36-A4F3-CA6B4654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476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Eingänge &amp; Aufgaben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C18870-4B98-4496-9AF5-9B85AD88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62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80443-196D-4BB8-93F4-AB28BB36C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048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Kontakte &amp; Chancen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BA746D-46D7-478A-943A-E6FEB1F5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33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681A1-9082-472A-B29F-8BCDCADE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19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Planung &amp; Nachhalten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01CA8E-3B4D-461A-A8BB-06FBF4F0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05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5E9742-8F2F-4650-8C8E-DDDD9201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191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Website-Verbindung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720AF3-AAB9-41F2-ADD9-55A02C49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657350"/>
            <a:ext cx="3333750" cy="36957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95CFC7-0E3B-4896-A78D-DE6494F0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6573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9B44CE-A0B5-4888-8427-B58D6070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038350"/>
            <a:ext cx="278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212B"/>
                </a:solidFill>
              </a:defRPr>
            </a:pPr>
            <a:r>
              <a:rPr sz="1050" b="1">
                <a:solidFill>
                  <a:srgbClr val="18212B"/>
                </a:solidFill>
              </a:rPr>
              <a:t>IN ENTWICKLUNG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A2C9FB-FCFF-440A-BAF1-571E77A2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590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15A2A5-0826-40C0-80CF-DCEF38D2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476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vertiefte Teamabläufe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097FAA-8AAC-4744-B457-3F4BFD75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162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C96826-C61D-48D0-8B1A-2812ADD2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048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Telefonservice-Strecken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88283A-3743-432B-9B7E-B1F65475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733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53ED22-CA9A-4371-AF29-08B7BF9D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19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Kampagnen &amp;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C05743-193E-4B52-946D-05E38F4F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05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B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C86923-61E3-41F1-BB61-D52C4606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191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erweiterte Auswertungen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466B21-6F39-4ED2-9A1B-ABC10A24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657350"/>
            <a:ext cx="3333750" cy="36957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0E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4D8D71-A55D-49BC-865C-4EF3A38B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6573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339C72-AEB1-4373-A875-362B6B7B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038350"/>
            <a:ext cx="278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212B"/>
                </a:solidFill>
              </a:defRPr>
            </a:pPr>
            <a:r>
              <a:rPr sz="1050" b="1">
                <a:solidFill>
                  <a:srgbClr val="18212B"/>
                </a:solidFill>
              </a:rPr>
              <a:t>GEPLANT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1C9D12-3E72-41D0-B8FC-73F3F5B7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590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0AE54B-3322-42C0-8A7F-BA47911E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476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weitere Integrationen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3C3432-5290-48CE-B671-9565850E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62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2809557-44BF-41B3-A17F-07FF2E1F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048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mehr Automationen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598F7BE-24C9-48C4-8FC8-8DA7FF85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733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844FFB-404A-4B72-8B59-8BCBDCFD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19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rollenbasierte Erweiterungen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08F1F40-26D2-431A-A01A-39034298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05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48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CBFACE-F3F9-4B40-92D9-8ED222A0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1910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57E"/>
                </a:solidFill>
              </a:defRPr>
            </a:pPr>
            <a:r>
              <a:rPr sz="1125" b="0">
                <a:solidFill>
                  <a:srgbClr val="66757E"/>
                </a:solidFill>
              </a:rPr>
              <a:t>agenturübergreifende Nutzung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32514E9-F5D6-4526-898F-20D7F065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83B"/>
                </a:solidFill>
              </a:defRPr>
            </a:pPr>
            <a:r>
              <a:rPr sz="1200" b="1">
                <a:solidFill>
                  <a:srgbClr val="10283B"/>
                </a:solidFill>
              </a:rPr>
              <a:t>Status und Umfang werden vor Einsatz gemeinsam festgelegt.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F0C2F9-C329-4BF5-9505-567B3909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57E"/>
                </a:solidFill>
              </a:defRPr>
            </a:pPr>
            <a:r>
              <a:rPr sz="750" b="1">
                <a:solidFill>
                  <a:srgbClr val="66757E"/>
                </a:solidFill>
              </a:rPr>
              <a:t>ORBIT · für Versicherungsagenturen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0F1BED7-6C77-4095-9A00-B54B180D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496050"/>
            <a:ext cx="2514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66757E"/>
                </a:solidFill>
              </a:defRPr>
            </a:pPr>
            <a:r>
              <a:rPr sz="750" b="0">
                <a:solidFill>
                  <a:srgbClr val="66757E"/>
                </a:solidFill>
              </a:rPr>
              <a:t>stefan-schulz.de/orbit</a:t>
            </a:r>
          </a:p>
        </p:txBody>
      </p:sp>
    </p:spTree>
    <p:extLst>
      <p:ext uri="{BB962C8B-B14F-4D97-AF65-F5344CB8AC3E}">
        <p14:creationId xmlns:p14="http://schemas.microsoft.com/office/powerpoint/2010/main" val="13921616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28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1E17EB-4209-4FB9-9265-1DA0D1D4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C6B4"/>
                </a:solidFill>
              </a:defRPr>
            </a:pPr>
            <a:r>
              <a:rPr sz="1050" b="1">
                <a:solidFill>
                  <a:srgbClr val="6EC6B4"/>
                </a:solidFill>
              </a:rPr>
              <a:t>ORBIT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1B37A-59F3-4778-8D21-BAEF14A2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72390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Weniger verlieren.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Mehr konsequent machen.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9F389B-627E-4627-B734-A6928C72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628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7D5DC"/>
                </a:solidFill>
              </a:defRPr>
            </a:pPr>
            <a:r>
              <a:rPr sz="1500" b="0">
                <a:solidFill>
                  <a:srgbClr val="C7D5DC"/>
                </a:solidFill>
              </a:rPr>
              <a:t>Orbit wird gemeinsam mit echten Agenturabläufen entwickelt.</a:t>
            </a:r>
          </a:p>
          <a:p xmlns:a="http://schemas.openxmlformats.org/drawingml/2006/main">
            <a:pPr algn="l">
              <a:defRPr sz="1500" b="0">
                <a:solidFill>
                  <a:srgbClr val="C7D5DC"/>
                </a:solidFill>
              </a:defRPr>
            </a:pPr>
            <a:r>
              <a:rPr sz="1500" b="0">
                <a:solidFill>
                  <a:srgbClr val="C7D5DC"/>
                </a:solidFill>
              </a:rPr>
              <a:t>Der Einstieg beginnt mit einem klaren Prozess, nicht mit hundert Funktionen.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99867B-4D65-48D8-81EF-81DE4D6D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095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6EC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9FA5E-AE6F-4B75-86F3-19E7C6E2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0283B"/>
                </a:solidFill>
              </a:defRPr>
            </a:pPr>
            <a:r>
              <a:rPr sz="1500" b="1">
                <a:solidFill>
                  <a:srgbClr val="10283B"/>
                </a:solidFill>
              </a:rPr>
              <a:t>stefan-schulz.de/orbit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B180D-5CEF-4113-BE40-9F177CBD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AFC2CD"/>
                </a:solidFill>
              </a:defRPr>
            </a:pPr>
            <a:r>
              <a:rPr sz="900" b="0">
                <a:solidFill>
                  <a:srgbClr val="AFC2CD"/>
                </a:solidFill>
              </a:rPr>
              <a:t>Produktpräsentation für Versicherungsagenturen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987E3-9455-46A3-ACD4-320F9F07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200150"/>
            <a:ext cx="2476500" cy="37147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73C55"/>
          </a:solidFill>
          <a:ln xmlns:a="http://schemas.openxmlformats.org/drawingml/2006/main" w="9525">
            <a:solidFill>
              <a:srgbClr val="365A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F2289-57F2-4FBF-86D0-9CF05334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5430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6EC6B4"/>
                </a:solidFill>
              </a:defRPr>
            </a:pPr>
            <a:r>
              <a:rPr sz="900" b="1">
                <a:solidFill>
                  <a:srgbClr val="6EC6B4"/>
                </a:solidFill>
              </a:rPr>
              <a:t>NÄCHSTER SCHRITT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2BC77-97B4-422E-B105-1E376012E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15265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Ablauf auswählen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292655-A663-45D5-94FA-4A34C640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00325"/>
            <a:ext cx="1866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6EC6B4"/>
                </a:solidFill>
              </a:defRPr>
            </a:pPr>
            <a:r>
              <a:rPr sz="1650" b="1">
                <a:solidFill>
                  <a:srgbClr val="6EC6B4"/>
                </a:solidFill>
              </a:rPr>
              <a:t>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05B8B8-0B70-47DE-A730-77495F3A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076575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Orbit einrichten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201286-2E86-4B10-804D-50573A73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524250"/>
            <a:ext cx="1866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6EC6B4"/>
                </a:solidFill>
              </a:defRPr>
            </a:pPr>
            <a:r>
              <a:rPr sz="1650" b="1">
                <a:solidFill>
                  <a:srgbClr val="6EC6B4"/>
                </a:solidFill>
              </a:rPr>
              <a:t>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22A53D-2DDF-4B7D-84CF-07AF65E4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00050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Im Alltag lernen</a:t>
            </a:r>
          </a:p>
        </p:txBody>
      </p:sp>
    </p:spTree>
    <p:extLst>
      <p:ext uri="{BB962C8B-B14F-4D97-AF65-F5344CB8AC3E}">
        <p14:creationId xmlns:p14="http://schemas.microsoft.com/office/powerpoint/2010/main" val="19869547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2026-08-03T08:13:52.9020000Z</dcterms:created>
  <dcterms:modified xsi:type="dcterms:W3CDTF">2026-08-03T08:13:52.9020000Z</dcterms:modified>
</coreProperties>
</file>